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3.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2.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7" r:id="rId12"/>
    <p:sldId id="318" r:id="rId13"/>
    <p:sldId id="320" r:id="rId14"/>
    <p:sldId id="321" r:id="rId15"/>
    <p:sldId id="322" r:id="rId16"/>
    <p:sldId id="323" r:id="rId17"/>
    <p:sldId id="325" r:id="rId18"/>
    <p:sldId id="326" r:id="rId19"/>
    <p:sldId id="327" r:id="rId20"/>
    <p:sldId id="328" r:id="rId21"/>
    <p:sldId id="329" r:id="rId22"/>
    <p:sldId id="332" r:id="rId23"/>
    <p:sldId id="333" r:id="rId24"/>
    <p:sldId id="335" r:id="rId25"/>
    <p:sldId id="334" r:id="rId26"/>
    <p:sldId id="336" r:id="rId27"/>
    <p:sldId id="339" r:id="rId28"/>
    <p:sldId id="33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a:t>id: The title ID on JustWatch.</a:t>
          </a:r>
          <a:endParaRPr lang="en-US"/>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a:t>imdb_score: Score on IMDB.</a:t>
          </a:r>
          <a:endParaRPr lang="en-US"/>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First, I uploaded the data set into an R notebook. I wanted to find out how many rows (5,850), and columns (15), I looked at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a:t>Next, I opened a Python notebook and continued to explore the data, looking at how many null values were present, the data types, etc. Then I created a correlation matrix to be able to have a cursory perusal of any correlations between factors. </a:t>
          </a:r>
          <a:endParaRPr lang="en-US"/>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I had some interesting insights into the Netflix data set, I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a:t>I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a:t>I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a:t>Once I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AA6AA48-A192-4A99-8239-CA816D96E5A6}">
      <dgm:prSet/>
      <dgm:spPr/>
      <dgm:t>
        <a:bodyPr/>
        <a:lstStyle/>
        <a:p>
          <a:r>
            <a:rPr lang="en-US" dirty="0"/>
            <a:t>I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67337" y="2004"/>
          <a:ext cx="1855370" cy="111322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id: The title ID on JustWatch.</a:t>
          </a:r>
          <a:endParaRPr lang="en-US" sz="1500" kern="1200"/>
        </a:p>
      </dsp:txBody>
      <dsp:txXfrm>
        <a:off x="167337" y="2004"/>
        <a:ext cx="1855370" cy="1113222"/>
      </dsp:txXfrm>
    </dsp:sp>
    <dsp:sp modelId="{25732B7C-DA06-4773-AB69-907833DB997D}">
      <dsp:nvSpPr>
        <dsp:cNvPr id="0" name=""/>
        <dsp:cNvSpPr/>
      </dsp:nvSpPr>
      <dsp:spPr>
        <a:xfrm>
          <a:off x="2208244" y="2004"/>
          <a:ext cx="1855370" cy="111322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208244" y="2004"/>
        <a:ext cx="1855370" cy="1113222"/>
      </dsp:txXfrm>
    </dsp:sp>
    <dsp:sp modelId="{D07786D9-FA0D-4C2E-84E3-1ACC28A331F0}">
      <dsp:nvSpPr>
        <dsp:cNvPr id="0" name=""/>
        <dsp:cNvSpPr/>
      </dsp:nvSpPr>
      <dsp:spPr>
        <a:xfrm>
          <a:off x="4249152" y="2004"/>
          <a:ext cx="1855370" cy="111322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9152" y="2004"/>
        <a:ext cx="1855370" cy="1113222"/>
      </dsp:txXfrm>
    </dsp:sp>
    <dsp:sp modelId="{243C7CCA-F520-40FC-B342-1DF8174ABFB6}">
      <dsp:nvSpPr>
        <dsp:cNvPr id="0" name=""/>
        <dsp:cNvSpPr/>
      </dsp:nvSpPr>
      <dsp:spPr>
        <a:xfrm>
          <a:off x="6290059" y="2004"/>
          <a:ext cx="1855370" cy="111322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0059" y="2004"/>
        <a:ext cx="1855370" cy="1113222"/>
      </dsp:txXfrm>
    </dsp:sp>
    <dsp:sp modelId="{62190CA5-3449-4109-A378-E0CADB1924AF}">
      <dsp:nvSpPr>
        <dsp:cNvPr id="0" name=""/>
        <dsp:cNvSpPr/>
      </dsp:nvSpPr>
      <dsp:spPr>
        <a:xfrm>
          <a:off x="8330967" y="2004"/>
          <a:ext cx="1855370" cy="111322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30967" y="2004"/>
        <a:ext cx="1855370" cy="1113222"/>
      </dsp:txXfrm>
    </dsp:sp>
    <dsp:sp modelId="{4CC285D1-D11D-43F8-A3D0-051747F172CD}">
      <dsp:nvSpPr>
        <dsp:cNvPr id="0" name=""/>
        <dsp:cNvSpPr/>
      </dsp:nvSpPr>
      <dsp:spPr>
        <a:xfrm>
          <a:off x="167337" y="1300763"/>
          <a:ext cx="1855370" cy="111322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67337" y="1300763"/>
        <a:ext cx="1855370" cy="1113222"/>
      </dsp:txXfrm>
    </dsp:sp>
    <dsp:sp modelId="{54282EF7-A5AB-4DCD-B5FE-298A51170261}">
      <dsp:nvSpPr>
        <dsp:cNvPr id="0" name=""/>
        <dsp:cNvSpPr/>
      </dsp:nvSpPr>
      <dsp:spPr>
        <a:xfrm>
          <a:off x="2208244" y="1300763"/>
          <a:ext cx="1855370" cy="111322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208244" y="1300763"/>
        <a:ext cx="1855370" cy="1113222"/>
      </dsp:txXfrm>
    </dsp:sp>
    <dsp:sp modelId="{B4FDCAFB-EE1E-43D5-8FB7-4C503A106463}">
      <dsp:nvSpPr>
        <dsp:cNvPr id="0" name=""/>
        <dsp:cNvSpPr/>
      </dsp:nvSpPr>
      <dsp:spPr>
        <a:xfrm>
          <a:off x="4249152" y="1300763"/>
          <a:ext cx="1855370" cy="111322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9152" y="1300763"/>
        <a:ext cx="1855370" cy="1113222"/>
      </dsp:txXfrm>
    </dsp:sp>
    <dsp:sp modelId="{5D194400-43D6-42F5-9F0F-371291080CA6}">
      <dsp:nvSpPr>
        <dsp:cNvPr id="0" name=""/>
        <dsp:cNvSpPr/>
      </dsp:nvSpPr>
      <dsp:spPr>
        <a:xfrm>
          <a:off x="6290059" y="1300763"/>
          <a:ext cx="1855370" cy="111322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0059" y="1300763"/>
        <a:ext cx="1855370" cy="1113222"/>
      </dsp:txXfrm>
    </dsp:sp>
    <dsp:sp modelId="{FA6B1C9E-BBC4-4DB8-9C16-330879BF84E0}">
      <dsp:nvSpPr>
        <dsp:cNvPr id="0" name=""/>
        <dsp:cNvSpPr/>
      </dsp:nvSpPr>
      <dsp:spPr>
        <a:xfrm>
          <a:off x="8330967" y="1300763"/>
          <a:ext cx="1855370" cy="111322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30967" y="1300763"/>
        <a:ext cx="1855370" cy="1113222"/>
      </dsp:txXfrm>
    </dsp:sp>
    <dsp:sp modelId="{D0A8735C-86D1-4F3D-A03B-37945F259D6E}">
      <dsp:nvSpPr>
        <dsp:cNvPr id="0" name=""/>
        <dsp:cNvSpPr/>
      </dsp:nvSpPr>
      <dsp:spPr>
        <a:xfrm>
          <a:off x="167337" y="2599523"/>
          <a:ext cx="1855370" cy="111322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67337" y="2599523"/>
        <a:ext cx="1855370" cy="1113222"/>
      </dsp:txXfrm>
    </dsp:sp>
    <dsp:sp modelId="{BD72BBE5-866E-4BE2-950D-BBA6691B861A}">
      <dsp:nvSpPr>
        <dsp:cNvPr id="0" name=""/>
        <dsp:cNvSpPr/>
      </dsp:nvSpPr>
      <dsp:spPr>
        <a:xfrm>
          <a:off x="2208244" y="2599523"/>
          <a:ext cx="1855370" cy="111322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imdb_score: Score on IMDB.</a:t>
          </a:r>
          <a:endParaRPr lang="en-US" sz="1500" kern="1200"/>
        </a:p>
      </dsp:txBody>
      <dsp:txXfrm>
        <a:off x="2208244" y="2599523"/>
        <a:ext cx="1855370" cy="1113222"/>
      </dsp:txXfrm>
    </dsp:sp>
    <dsp:sp modelId="{29F9D50D-55E4-4F90-91C7-17F5E62126D2}">
      <dsp:nvSpPr>
        <dsp:cNvPr id="0" name=""/>
        <dsp:cNvSpPr/>
      </dsp:nvSpPr>
      <dsp:spPr>
        <a:xfrm>
          <a:off x="4249152" y="2599523"/>
          <a:ext cx="1855370" cy="111322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9152" y="2599523"/>
        <a:ext cx="1855370" cy="1113222"/>
      </dsp:txXfrm>
    </dsp:sp>
    <dsp:sp modelId="{A4A6F9D9-38B2-4B1E-B7D5-FA2B03CAA67D}">
      <dsp:nvSpPr>
        <dsp:cNvPr id="0" name=""/>
        <dsp:cNvSpPr/>
      </dsp:nvSpPr>
      <dsp:spPr>
        <a:xfrm>
          <a:off x="6290059" y="2599523"/>
          <a:ext cx="1855370" cy="111322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0059" y="2599523"/>
        <a:ext cx="1855370" cy="1113222"/>
      </dsp:txXfrm>
    </dsp:sp>
    <dsp:sp modelId="{E8DC457F-2BB7-46E8-9998-B96FB95C9211}">
      <dsp:nvSpPr>
        <dsp:cNvPr id="0" name=""/>
        <dsp:cNvSpPr/>
      </dsp:nvSpPr>
      <dsp:spPr>
        <a:xfrm>
          <a:off x="8330967" y="2599523"/>
          <a:ext cx="1855370" cy="111322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30967" y="2599523"/>
        <a:ext cx="1855370" cy="1113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First, I uploaded the data set into an R notebook. I wanted to find out how many rows (5,850), and columns (15), I looked at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a:t>Next, I opened a Python notebook and continued to explore the data, looking at how many null values were present, the data types, etc. Then I created a correlation matrix to be able to have a cursory perusal of any correlations between factors. </a:t>
          </a:r>
          <a:endParaRPr lang="en-US" sz="1400" kern="1200"/>
        </a:p>
      </dsp:txBody>
      <dsp:txXfrm>
        <a:off x="1266845" y="1905613"/>
        <a:ext cx="4711226" cy="1096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Now that I had some interesting insights into the Netflix data set, I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Once I found the mean IMDB scores for the combined data set for both movies and shows, it was time to compare!</a:t>
          </a:r>
        </a:p>
      </dsp:txBody>
      <dsp:txXfrm>
        <a:off x="0" y="3674660"/>
        <a:ext cx="6266011" cy="12248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8/27/2022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8/27/2022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8.png"/><Relationship Id="rId5" Type="http://schemas.openxmlformats.org/officeDocument/2006/relationships/image" Target="../media/image16.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tags" Target="../tags/tag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tags" Target="../tags/tag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themeOverride" Target="../theme/themeOverride2.xml"/><Relationship Id="rId5" Type="http://schemas.openxmlformats.org/officeDocument/2006/relationships/image" Target="../media/image3.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eg"/><Relationship Id="rId7" Type="http://schemas.openxmlformats.org/officeDocument/2006/relationships/diagramColors" Target="../diagrams/colors7.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jpeg"/><Relationship Id="rId7" Type="http://schemas.openxmlformats.org/officeDocument/2006/relationships/diagramData" Target="../diagrams/data3.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0.png"/><Relationship Id="rId11" Type="http://schemas.microsoft.com/office/2007/relationships/diagramDrawing" Target="../diagrams/drawing3.xml"/><Relationship Id="rId5" Type="http://schemas.openxmlformats.org/officeDocument/2006/relationships/image" Target="../media/image9.png"/><Relationship Id="rId10" Type="http://schemas.openxmlformats.org/officeDocument/2006/relationships/diagramColors" Target="../diagrams/colors3.xml"/><Relationship Id="rId4" Type="http://schemas.openxmlformats.org/officeDocument/2006/relationships/image" Target="../media/image3.png"/><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7.jfif"/><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dirty="0">
                <a:solidFill>
                  <a:schemeClr val="tx1"/>
                </a:solidFill>
              </a:rPr>
              <a:t>Streaming Services - Netflix</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mc:AlternateContent xmlns:mc="http://schemas.openxmlformats.org/markup-compatibility/2006" xmlns:p14="http://schemas.microsoft.com/office/powerpoint/2010/main">
    <mc:Choice Requires="p14">
      <p:transition spd="slow" p14:dur="2000" advTm="14777"/>
    </mc:Choice>
    <mc:Fallback xmlns="">
      <p:transition spd="slow" advTm="14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extLst>
    <p:ext uri="{E180D4A7-C9FB-4DFB-919C-405C955672EB}">
      <p14:showEvtLst xmlns:p14="http://schemas.microsoft.com/office/powerpoint/2010/main">
        <p14:playEvt time="395" objId="85"/>
        <p14:playEvt time="10646" objId="85"/>
        <p14:stopEvt time="14626" objId="8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pulled out only shows from the data set that had the selected ratings and chose to run a 1 way, between-subject ANOVA (analysis of variance) on the three ratings. I tested for all necessary assumptions and upon computing post hoc I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examined the means so that I could draw some conclusions. What I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5"/>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6"/>
          <a:srcRect r="7024" b="-4"/>
          <a:stretch/>
        </p:blipFill>
        <p:spPr>
          <a:xfrm>
            <a:off x="7678736" y="3294291"/>
            <a:ext cx="4003193" cy="2551176"/>
          </a:xfrm>
          <a:prstGeom prst="rect">
            <a:avLst/>
          </a:prstGeom>
        </p:spPr>
      </p:pic>
    </p:spTree>
    <p:custDataLst>
      <p:tags r:id="rId1"/>
    </p:custDataLst>
    <p:extLst>
      <p:ext uri="{BB962C8B-B14F-4D97-AF65-F5344CB8AC3E}">
        <p14:creationId xmlns:p14="http://schemas.microsoft.com/office/powerpoint/2010/main" val="1041970120"/>
      </p:ext>
    </p:extLst>
  </p:cSld>
  <p:clrMapOvr>
    <a:masterClrMapping/>
  </p:clrMapOvr>
  <mc:AlternateContent xmlns:mc="http://schemas.openxmlformats.org/markup-compatibility/2006" xmlns:p14="http://schemas.microsoft.com/office/powerpoint/2010/main">
    <mc:Choice Requires="p14">
      <p:transition spd="slow" p14:dur="2000" advTm="43495"/>
    </mc:Choice>
    <mc:Fallback xmlns="">
      <p:transition spd="slow" advTm="434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a:bodyPr>
          <a:lstStyle/>
          <a:p>
            <a:pPr rtl="0">
              <a:lnSpc>
                <a:spcPct val="100000"/>
              </a:lnSpc>
              <a:spcBef>
                <a:spcPts val="0"/>
              </a:spcBef>
            </a:pPr>
            <a:r>
              <a:rPr lang="en-US" sz="1600" b="0" i="0" u="none" strike="noStrike" dirty="0">
                <a:effectLst/>
                <a:latin typeface="Arial" panose="020B0604020202020204" pitchFamily="34" charset="0"/>
              </a:rPr>
              <a:t> I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I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I created a test for linearity that passed, which means that there is a linear relationship between the two ratings. Once all the assumptions were met, I was 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5"/>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6"/>
          <a:stretch>
            <a:fillRect/>
          </a:stretch>
        </p:blipFill>
        <p:spPr>
          <a:xfrm>
            <a:off x="7924800" y="3911599"/>
            <a:ext cx="4145140" cy="774701"/>
          </a:xfrm>
          <a:prstGeom prst="rect">
            <a:avLst/>
          </a:prstGeom>
        </p:spPr>
      </p:pic>
    </p:spTree>
    <p:custDataLst>
      <p:tags r:id="rId1"/>
    </p:custDataLst>
    <p:extLst>
      <p:ext uri="{BB962C8B-B14F-4D97-AF65-F5344CB8AC3E}">
        <p14:creationId xmlns:p14="http://schemas.microsoft.com/office/powerpoint/2010/main" val="4054588265"/>
      </p:ext>
    </p:extLst>
  </p:cSld>
  <p:clrMapOvr>
    <a:masterClrMapping/>
  </p:clrMapOvr>
  <mc:AlternateContent xmlns:mc="http://schemas.openxmlformats.org/markup-compatibility/2006" xmlns:p14="http://schemas.microsoft.com/office/powerpoint/2010/main">
    <mc:Choice Requires="p14">
      <p:transition spd="slow" p14:dur="2000" advTm="32678"/>
    </mc:Choice>
    <mc:Fallback xmlns="">
      <p:transition spd="slow" advTm="326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4">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I began to work with our group, we decided we wanted to put an emphasis on how shows and movies have changed through the decades.</a:t>
            </a:r>
            <a:endParaRPr lang="en-US" sz="3000" dirty="0"/>
          </a:p>
        </p:txBody>
      </p:sp>
    </p:spTree>
    <p:custDataLst>
      <p:tags r:id="rId1"/>
    </p:custDataLst>
    <p:extLst>
      <p:ext uri="{BB962C8B-B14F-4D97-AF65-F5344CB8AC3E}">
        <p14:creationId xmlns:p14="http://schemas.microsoft.com/office/powerpoint/2010/main" val="1699186807"/>
      </p:ext>
    </p:extLst>
  </p:cSld>
  <p:clrMapOvr>
    <a:masterClrMapping/>
  </p:clrMapOvr>
  <mc:AlternateContent xmlns:mc="http://schemas.openxmlformats.org/markup-compatibility/2006" xmlns:p14="http://schemas.microsoft.com/office/powerpoint/2010/main">
    <mc:Choice Requires="p14">
      <p:transition spd="slow" p14:dur="2000" advTm="11572"/>
    </mc:Choice>
    <mc:Fallback xmlns="">
      <p:transition spd="slow" advTm="11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I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Strongest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854679395"/>
      </p:ext>
    </p:extLst>
  </p:cSld>
  <p:clrMapOvr>
    <a:masterClrMapping/>
  </p:clrMapOvr>
  <mc:AlternateContent xmlns:mc="http://schemas.openxmlformats.org/markup-compatibility/2006" xmlns:p14="http://schemas.microsoft.com/office/powerpoint/2010/main">
    <mc:Choice Requires="p14">
      <p:transition spd="slow" p14:dur="2000" advTm="22202"/>
    </mc:Choice>
    <mc:Fallback xmlns="">
      <p:transition spd="slow" advTm="222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a:effectLst/>
                <a:latin typeface="Arial" panose="020B0604020202020204" pitchFamily="34" charset="0"/>
              </a:rPr>
              <a:t>After considering the exploratory tests we decided to examine the following three questions:</a:t>
            </a:r>
            <a:endParaRPr lang="en-US" sz="360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203136553"/>
      </p:ext>
    </p:extLst>
  </p:cSld>
  <p:clrMapOvr>
    <a:masterClrMapping/>
  </p:clrMapOvr>
  <mc:AlternateContent xmlns:mc="http://schemas.openxmlformats.org/markup-compatibility/2006" xmlns:p14="http://schemas.microsoft.com/office/powerpoint/2010/main">
    <mc:Choice Requires="p14">
      <p:transition spd="slow" p14:dur="2000" advTm="28611"/>
    </mc:Choice>
    <mc:Fallback xmlns="">
      <p:transition spd="slow" advTm="286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I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5"/>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6"/>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7"/>
          <a:srcRect l="21008" r="27773" b="3"/>
          <a:stretch/>
        </p:blipFill>
        <p:spPr>
          <a:xfrm>
            <a:off x="8140441" y="839047"/>
            <a:ext cx="2905760" cy="3219450"/>
          </a:xfrm>
          <a:prstGeom prst="rect">
            <a:avLst/>
          </a:prstGeom>
        </p:spPr>
      </p:pic>
    </p:spTree>
    <p:custDataLst>
      <p:tags r:id="rId1"/>
    </p:custDataLst>
    <p:extLst>
      <p:ext uri="{BB962C8B-B14F-4D97-AF65-F5344CB8AC3E}">
        <p14:creationId xmlns:p14="http://schemas.microsoft.com/office/powerpoint/2010/main" val="889124593"/>
      </p:ext>
    </p:extLst>
  </p:cSld>
  <p:clrMapOvr>
    <a:masterClrMapping/>
  </p:clrMapOvr>
  <mc:AlternateContent xmlns:mc="http://schemas.openxmlformats.org/markup-compatibility/2006" xmlns:p14="http://schemas.microsoft.com/office/powerpoint/2010/main">
    <mc:Choice Requires="p14">
      <p:transition spd="slow" p14:dur="2000" advTm="17313"/>
    </mc:Choice>
    <mc:Fallback xmlns="">
      <p:transition spd="slow" advTm="17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I needed to first explore the means of each and see how they compared to one another. However, after looking at the sample size present in each of the separate decades I saw that there was quite a large gap, so a traditional ANOVA probably would not be the best test to run in this situation. So, I did some research and learned that a test known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 ‘Kruskal-Wallis</a:t>
            </a: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will test for variance when the data is non-parametric, and so that’s the test that I employed. </a:t>
            </a:r>
            <a:endParaRPr lang="en-US" b="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test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I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custDataLst>
      <p:tags r:id="rId1"/>
    </p:custDataLst>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8663"/>
    </mc:Choice>
    <mc:Fallback xmlns="">
      <p:transition spd="slow" advTm="38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4"/>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5"/>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6"/>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custDataLst>
      <p:tags r:id="rId1"/>
    </p:custDataLst>
    <p:extLst>
      <p:ext uri="{BB962C8B-B14F-4D97-AF65-F5344CB8AC3E}">
        <p14:creationId xmlns:p14="http://schemas.microsoft.com/office/powerpoint/2010/main" val="2667365146"/>
      </p:ext>
    </p:extLst>
  </p:cSld>
  <p:clrMapOvr>
    <a:masterClrMapping/>
  </p:clrMapOvr>
  <mc:AlternateContent xmlns:mc="http://schemas.openxmlformats.org/markup-compatibility/2006" xmlns:p14="http://schemas.microsoft.com/office/powerpoint/2010/main">
    <mc:Choice Requires="p14">
      <p:transition spd="slow" p14:dur="2000" advTm="20372"/>
    </mc:Choice>
    <mc:Fallback xmlns="">
      <p:transition spd="slow" advTm="203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4"/>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5"/>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6"/>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7"/>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custDataLst>
      <p:tags r:id="rId1"/>
    </p:custDataLst>
    <p:extLst>
      <p:ext uri="{BB962C8B-B14F-4D97-AF65-F5344CB8AC3E}">
        <p14:creationId xmlns:p14="http://schemas.microsoft.com/office/powerpoint/2010/main" val="2633639497"/>
      </p:ext>
    </p:extLst>
  </p:cSld>
  <p:clrMapOvr>
    <a:masterClrMapping/>
  </p:clrMapOvr>
  <mc:AlternateContent xmlns:mc="http://schemas.openxmlformats.org/markup-compatibility/2006" xmlns:p14="http://schemas.microsoft.com/office/powerpoint/2010/main">
    <mc:Choice Requires="p14">
      <p:transition spd="slow" p14:dur="2000" advTm="16117"/>
    </mc:Choice>
    <mc:Fallback xmlns="">
      <p:transition spd="slow" advTm="16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I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4392128"/>
      </p:ext>
    </p:extLst>
  </p:cSld>
  <p:clrMapOvr>
    <a:masterClrMapping/>
  </p:clrMapOvr>
  <mc:AlternateContent xmlns:mc="http://schemas.openxmlformats.org/markup-compatibility/2006" xmlns:p14="http://schemas.microsoft.com/office/powerpoint/2010/main">
    <mc:Choice Requires="p14">
      <p:transition spd="slow" p14:dur="2000" advTm="17859"/>
    </mc:Choice>
    <mc:Fallback xmlns="">
      <p:transition spd="slow" advTm="178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custDataLst>
      <p:tags r:id="rId2"/>
    </p:custDataLst>
    <p:extLst>
      <p:ext uri="{BB962C8B-B14F-4D97-AF65-F5344CB8AC3E}">
        <p14:creationId xmlns:p14="http://schemas.microsoft.com/office/powerpoint/2010/main" val="651443823"/>
      </p:ext>
    </p:extLst>
  </p:cSld>
  <p:clrMapOvr>
    <a:masterClrMapping/>
  </p:clrMapOvr>
  <mc:AlternateContent xmlns:mc="http://schemas.openxmlformats.org/markup-compatibility/2006" xmlns:p14="http://schemas.microsoft.com/office/powerpoint/2010/main">
    <mc:Choice Requires="p14">
      <p:transition spd="slow" p14:dur="2000" advTm="20462"/>
    </mc:Choice>
    <mc:Fallback xmlns="">
      <p:transition spd="slow" advTm="20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5"/>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6"/>
          <a:stretch>
            <a:fillRect/>
          </a:stretch>
        </p:blipFill>
        <p:spPr>
          <a:xfrm>
            <a:off x="7848600" y="3958714"/>
            <a:ext cx="3699934" cy="1886966"/>
          </a:xfrm>
          <a:prstGeom prst="rect">
            <a:avLst/>
          </a:prstGeom>
        </p:spPr>
      </p:pic>
    </p:spTree>
    <p:custDataLst>
      <p:tags r:id="rId1"/>
    </p:custDataLst>
    <p:extLst>
      <p:ext uri="{BB962C8B-B14F-4D97-AF65-F5344CB8AC3E}">
        <p14:creationId xmlns:p14="http://schemas.microsoft.com/office/powerpoint/2010/main" val="1255416405"/>
      </p:ext>
    </p:extLst>
  </p:cSld>
  <p:clrMapOvr>
    <a:masterClrMapping/>
  </p:clrMapOvr>
  <mc:AlternateContent xmlns:mc="http://schemas.openxmlformats.org/markup-compatibility/2006" xmlns:p14="http://schemas.microsoft.com/office/powerpoint/2010/main">
    <mc:Choice Requires="p14">
      <p:transition spd="slow" p14:dur="2000" advTm="22138"/>
    </mc:Choice>
    <mc:Fallback xmlns="">
      <p:transition spd="slow" advTm="221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5"/>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6"/>
          <a:stretch>
            <a:fillRect/>
          </a:stretch>
        </p:blipFill>
        <p:spPr>
          <a:xfrm>
            <a:off x="7848600" y="3949464"/>
            <a:ext cx="3699934" cy="1905466"/>
          </a:xfrm>
          <a:prstGeom prst="rect">
            <a:avLst/>
          </a:prstGeom>
        </p:spPr>
      </p:pic>
    </p:spTree>
    <p:custDataLst>
      <p:tags r:id="rId1"/>
    </p:custDataLst>
    <p:extLst>
      <p:ext uri="{BB962C8B-B14F-4D97-AF65-F5344CB8AC3E}">
        <p14:creationId xmlns:p14="http://schemas.microsoft.com/office/powerpoint/2010/main" val="1637148534"/>
      </p:ext>
    </p:extLst>
  </p:cSld>
  <p:clrMapOvr>
    <a:masterClrMapping/>
  </p:clrMapOvr>
  <mc:AlternateContent xmlns:mc="http://schemas.openxmlformats.org/markup-compatibility/2006" xmlns:p14="http://schemas.microsoft.com/office/powerpoint/2010/main">
    <mc:Choice Requires="p14">
      <p:transition spd="slow" p14:dur="2000" advTm="14777"/>
    </mc:Choice>
    <mc:Fallback xmlns="">
      <p:transition spd="slow" advTm="147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1173823492"/>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91762448"/>
      </p:ext>
    </p:extLst>
  </p:cSld>
  <p:clrMapOvr>
    <a:masterClrMapping/>
  </p:clrMapOvr>
  <mc:AlternateContent xmlns:mc="http://schemas.openxmlformats.org/markup-compatibility/2006" xmlns:p14="http://schemas.microsoft.com/office/powerpoint/2010/main">
    <mc:Choice Requires="p14">
      <p:transition spd="slow" p14:dur="2000" advTm="28866"/>
    </mc:Choice>
    <mc:Fallback xmlns="">
      <p:transition spd="slow" advTm="288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09767251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602705101"/>
      </p:ext>
    </p:extLst>
  </p:cSld>
  <p:clrMapOvr>
    <a:masterClrMapping/>
  </p:clrMapOvr>
  <mc:AlternateContent xmlns:mc="http://schemas.openxmlformats.org/markup-compatibility/2006" xmlns:p14="http://schemas.microsoft.com/office/powerpoint/2010/main">
    <mc:Choice Requires="p14">
      <p:transition spd="slow" p14:dur="2000" advTm="24395"/>
    </mc:Choice>
    <mc:Fallback xmlns="">
      <p:transition spd="slow" advTm="243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869B52-288D-4851-BEBE-FCF64CB1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5685" y="965196"/>
            <a:ext cx="6260493"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3534121" y="1438360"/>
            <a:ext cx="5113752" cy="3835314"/>
          </a:xfrm>
          <a:prstGeom prst="rect">
            <a:avLst/>
          </a:prstGeom>
        </p:spPr>
      </p:pic>
    </p:spTree>
    <p:extLst>
      <p:ext uri="{BB962C8B-B14F-4D97-AF65-F5344CB8AC3E}">
        <p14:creationId xmlns:p14="http://schemas.microsoft.com/office/powerpoint/2010/main" val="3966947449"/>
      </p:ext>
    </p:extLst>
  </p:cSld>
  <p:clrMapOvr>
    <a:masterClrMapping/>
  </p:clrMapOvr>
  <mc:AlternateContent xmlns:mc="http://schemas.openxmlformats.org/markup-compatibility/2006" xmlns:p14="http://schemas.microsoft.com/office/powerpoint/2010/main">
    <mc:Choice Requires="p14">
      <p:transition spd="slow" p14:dur="2000" advTm="24692"/>
    </mc:Choice>
    <mc:Fallback xmlns="">
      <p:transition spd="slow" advTm="2469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a:t>Summary</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dirty="0"/>
              <a:t>Netflix as enjoyed unparalleled growth and success in the streaming services world. However, their popularity ratings in recent years are not as high as they were in subsequent years. </a:t>
            </a:r>
          </a:p>
          <a:p>
            <a:pPr>
              <a:lnSpc>
                <a:spcPct val="100000"/>
              </a:lnSpc>
            </a:pPr>
            <a:r>
              <a:rPr lang="en-US" dirty="0"/>
              <a:t>Netflix seems to be dipping in popularity overall, as seen by their IMDB scores being on par or less than HBO and Hulu, as well, as the unprecedented dip in their  overall subscribers in 2022. </a:t>
            </a:r>
          </a:p>
          <a:p>
            <a:pPr>
              <a:lnSpc>
                <a:spcPct val="100000"/>
              </a:lnSpc>
            </a:pPr>
            <a:r>
              <a:rPr lang="en-US" dirty="0"/>
              <a:t>While still widely used and very popular Netflix will need to work to adapt to the increased competition form competing streaming services. </a:t>
            </a:r>
          </a:p>
        </p:txBody>
      </p:sp>
    </p:spTree>
    <p:custDataLst>
      <p:tags r:id="rId1"/>
    </p:custDataLst>
    <p:extLst>
      <p:ext uri="{BB962C8B-B14F-4D97-AF65-F5344CB8AC3E}">
        <p14:creationId xmlns:p14="http://schemas.microsoft.com/office/powerpoint/2010/main" val="17369782"/>
      </p:ext>
    </p:extLst>
  </p:cSld>
  <p:clrMapOvr>
    <a:masterClrMapping/>
  </p:clrMapOvr>
  <mc:AlternateContent xmlns:mc="http://schemas.openxmlformats.org/markup-compatibility/2006" xmlns:p14="http://schemas.microsoft.com/office/powerpoint/2010/main">
    <mc:Choice Requires="p14">
      <p:transition spd="slow" p14:dur="2000" advTm="42995"/>
    </mc:Choice>
    <mc:Fallback xmlns="">
      <p:transition spd="slow" advTm="429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52276431"/>
      </p:ext>
    </p:extLst>
  </p:cSld>
  <p:clrMapOvr>
    <a:masterClrMapping/>
  </p:clrMapOvr>
  <mc:AlternateContent xmlns:mc="http://schemas.openxmlformats.org/markup-compatibility/2006" xmlns:p14="http://schemas.microsoft.com/office/powerpoint/2010/main">
    <mc:Choice Requires="p14">
      <p:transition spd="slow" p14:dur="2000" advTm="32841"/>
    </mc:Choice>
    <mc:Fallback xmlns="">
      <p:transition spd="slow" advTm="328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4"/>
          <a:stretch>
            <a:fillRect/>
          </a:stretch>
        </p:blipFill>
        <p:spPr>
          <a:xfrm>
            <a:off x="5452017" y="1438360"/>
            <a:ext cx="5013482" cy="3835314"/>
          </a:xfrm>
          <a:prstGeom prst="rect">
            <a:avLst/>
          </a:prstGeom>
        </p:spPr>
      </p:pic>
    </p:spTree>
    <p:custDataLst>
      <p:tags r:id="rId1"/>
    </p:custDataLst>
    <p:extLst>
      <p:ext uri="{BB962C8B-B14F-4D97-AF65-F5344CB8AC3E}">
        <p14:creationId xmlns:p14="http://schemas.microsoft.com/office/powerpoint/2010/main" val="3574692010"/>
      </p:ext>
    </p:extLst>
  </p:cSld>
  <p:clrMapOvr>
    <a:masterClrMapping/>
  </p:clrMapOvr>
  <mc:AlternateContent xmlns:mc="http://schemas.openxmlformats.org/markup-compatibility/2006" xmlns:p14="http://schemas.microsoft.com/office/powerpoint/2010/main">
    <mc:Choice Requires="p14">
      <p:transition spd="slow" p14:dur="2000" advTm="16907"/>
    </mc:Choice>
    <mc:Fallback xmlns="">
      <p:transition spd="slow" advTm="16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5"/>
          <a:stretch>
            <a:fillRect/>
          </a:stretch>
        </p:blipFill>
        <p:spPr>
          <a:xfrm>
            <a:off x="7552945" y="1806682"/>
            <a:ext cx="3995592" cy="2776937"/>
          </a:xfrm>
          <a:prstGeom prst="rect">
            <a:avLst/>
          </a:prstGeom>
        </p:spPr>
      </p:pic>
    </p:spTree>
    <p:custDataLst>
      <p:tags r:id="rId1"/>
    </p:custDataLst>
    <p:extLst>
      <p:ext uri="{BB962C8B-B14F-4D97-AF65-F5344CB8AC3E}">
        <p14:creationId xmlns:p14="http://schemas.microsoft.com/office/powerpoint/2010/main" val="3323127112"/>
      </p:ext>
    </p:extLst>
  </p:cSld>
  <p:clrMapOvr>
    <a:masterClrMapping/>
  </p:clrMapOvr>
  <mc:AlternateContent xmlns:mc="http://schemas.openxmlformats.org/markup-compatibility/2006" xmlns:p14="http://schemas.microsoft.com/office/powerpoint/2010/main">
    <mc:Choice Requires="p14">
      <p:transition spd="slow" p14:dur="2000" advTm="19420"/>
    </mc:Choice>
    <mc:Fallback xmlns="">
      <p:transition spd="slow" advTm="19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custDataLst>
      <p:tags r:id="rId1"/>
    </p:custDataLst>
    <p:extLst>
      <p:ext uri="{BB962C8B-B14F-4D97-AF65-F5344CB8AC3E}">
        <p14:creationId xmlns:p14="http://schemas.microsoft.com/office/powerpoint/2010/main" val="4215422937"/>
      </p:ext>
    </p:extLst>
  </p:cSld>
  <p:clrMapOvr>
    <a:masterClrMapping/>
  </p:clrMapOvr>
  <mc:AlternateContent xmlns:mc="http://schemas.openxmlformats.org/markup-compatibility/2006" xmlns:p14="http://schemas.microsoft.com/office/powerpoint/2010/main">
    <mc:Choice Requires="p14">
      <p:transition spd="slow" p14:dur="2000" advTm="60379"/>
    </mc:Choice>
    <mc:Fallback xmlns="">
      <p:transition spd="slow" advTm="603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8476924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071832779"/>
      </p:ext>
    </p:extLst>
  </p:cSld>
  <p:clrMapOvr>
    <a:masterClrMapping/>
  </p:clrMapOvr>
  <mc:AlternateContent xmlns:mc="http://schemas.openxmlformats.org/markup-compatibility/2006" xmlns:p14="http://schemas.microsoft.com/office/powerpoint/2010/main">
    <mc:Choice Requires="p14">
      <p:transition spd="slow" p14:dur="2000" advTm="26895"/>
    </mc:Choice>
    <mc:Fallback xmlns="">
      <p:transition spd="slow" advTm="26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5"/>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6"/>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1807017211"/>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513251393"/>
      </p:ext>
    </p:extLst>
  </p:cSld>
  <p:clrMapOvr>
    <a:masterClrMapping/>
  </p:clrMapOvr>
  <mc:AlternateContent xmlns:mc="http://schemas.openxmlformats.org/markup-compatibility/2006" xmlns:p14="http://schemas.microsoft.com/office/powerpoint/2010/main">
    <mc:Choice Requires="p14">
      <p:transition spd="slow" p14:dur="2000" advTm="32117"/>
    </mc:Choice>
    <mc:Fallback xmlns="">
      <p:transition spd="slow" advTm="321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4"/>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5"/>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7"/>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my 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I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custDataLst>
      <p:tags r:id="rId1"/>
    </p:custDataLst>
    <p:extLst>
      <p:ext uri="{BB962C8B-B14F-4D97-AF65-F5344CB8AC3E}">
        <p14:creationId xmlns:p14="http://schemas.microsoft.com/office/powerpoint/2010/main" val="3662002953"/>
      </p:ext>
    </p:extLst>
  </p:cSld>
  <p:clrMapOvr>
    <a:masterClrMapping/>
  </p:clrMapOvr>
  <mc:AlternateContent xmlns:mc="http://schemas.openxmlformats.org/markup-compatibility/2006" xmlns:p14="http://schemas.microsoft.com/office/powerpoint/2010/main">
    <mc:Choice Requires="p14">
      <p:transition spd="slow" p14:dur="2000" advTm="30011"/>
    </mc:Choice>
    <mc:Fallback xmlns="">
      <p:transition spd="slow" advTm="300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7.9"/>
</p:tagLst>
</file>

<file path=ppt/tags/tag10.xml><?xml version="1.0" encoding="utf-8"?>
<p:tagLst xmlns:a="http://schemas.openxmlformats.org/drawingml/2006/main" xmlns:r="http://schemas.openxmlformats.org/officeDocument/2006/relationships" xmlns:p="http://schemas.openxmlformats.org/presentationml/2006/main">
  <p:tag name="TIMING" val="|2.3|8.5|4.8"/>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2.xml><?xml version="1.0" encoding="utf-8"?>
<p:tagLst xmlns:a="http://schemas.openxmlformats.org/drawingml/2006/main" xmlns:r="http://schemas.openxmlformats.org/officeDocument/2006/relationships" xmlns:p="http://schemas.openxmlformats.org/presentationml/2006/main">
  <p:tag name="TIMING" val="|9.7|1.5|0.8|2.1|0.8|2.8|0.8|2.5"/>
</p:tagLst>
</file>

<file path=ppt/tags/tag13.xml><?xml version="1.0" encoding="utf-8"?>
<p:tagLst xmlns:a="http://schemas.openxmlformats.org/drawingml/2006/main" xmlns:r="http://schemas.openxmlformats.org/officeDocument/2006/relationships" xmlns:p="http://schemas.openxmlformats.org/presentationml/2006/main">
  <p:tag name="TIMING" val="|5.8|4.8|6.6"/>
</p:tagLst>
</file>

<file path=ppt/tags/tag14.xml><?xml version="1.0" encoding="utf-8"?>
<p:tagLst xmlns:a="http://schemas.openxmlformats.org/drawingml/2006/main" xmlns:r="http://schemas.openxmlformats.org/officeDocument/2006/relationships" xmlns:p="http://schemas.openxmlformats.org/presentationml/2006/main">
  <p:tag name="TIMING" val="|0.5|2.7"/>
</p:tagLst>
</file>

<file path=ppt/tags/tag15.xml><?xml version="1.0" encoding="utf-8"?>
<p:tagLst xmlns:a="http://schemas.openxmlformats.org/drawingml/2006/main" xmlns:r="http://schemas.openxmlformats.org/officeDocument/2006/relationships" xmlns:p="http://schemas.openxmlformats.org/presentationml/2006/main">
  <p:tag name="TIMING" val="|3.6"/>
</p:tagLst>
</file>

<file path=ppt/tags/tag16.xml><?xml version="1.0" encoding="utf-8"?>
<p:tagLst xmlns:a="http://schemas.openxmlformats.org/drawingml/2006/main" xmlns:r="http://schemas.openxmlformats.org/officeDocument/2006/relationships" xmlns:p="http://schemas.openxmlformats.org/presentationml/2006/main">
  <p:tag name="TIMING" val="|1.1|1.1|1.2"/>
</p:tagLst>
</file>

<file path=ppt/tags/tag17.xml><?xml version="1.0" encoding="utf-8"?>
<p:tagLst xmlns:a="http://schemas.openxmlformats.org/drawingml/2006/main" xmlns:r="http://schemas.openxmlformats.org/officeDocument/2006/relationships" xmlns:p="http://schemas.openxmlformats.org/presentationml/2006/main">
  <p:tag name="TIMING" val="|0.6|3.8|3.2"/>
</p:tagLst>
</file>

<file path=ppt/tags/tag18.xml><?xml version="1.0" encoding="utf-8"?>
<p:tagLst xmlns:a="http://schemas.openxmlformats.org/drawingml/2006/main" xmlns:r="http://schemas.openxmlformats.org/officeDocument/2006/relationships" xmlns:p="http://schemas.openxmlformats.org/presentationml/2006/main">
  <p:tag name="TIMING" val="|0.6"/>
</p:tagLst>
</file>

<file path=ppt/tags/tag19.xml><?xml version="1.0" encoding="utf-8"?>
<p:tagLst xmlns:a="http://schemas.openxmlformats.org/drawingml/2006/main" xmlns:r="http://schemas.openxmlformats.org/officeDocument/2006/relationships" xmlns:p="http://schemas.openxmlformats.org/presentationml/2006/main">
  <p:tag name="TIMING" val="|4.2"/>
</p:tagLst>
</file>

<file path=ppt/tags/tag2.xml><?xml version="1.0" encoding="utf-8"?>
<p:tagLst xmlns:a="http://schemas.openxmlformats.org/drawingml/2006/main" xmlns:r="http://schemas.openxmlformats.org/officeDocument/2006/relationships" xmlns:p="http://schemas.openxmlformats.org/presentationml/2006/main">
  <p:tag name="TIMING" val="|1.4|9.5|7.5|8.3"/>
</p:tagLst>
</file>

<file path=ppt/tags/tag20.xml><?xml version="1.0" encoding="utf-8"?>
<p:tagLst xmlns:a="http://schemas.openxmlformats.org/drawingml/2006/main" xmlns:r="http://schemas.openxmlformats.org/officeDocument/2006/relationships" xmlns:p="http://schemas.openxmlformats.org/presentationml/2006/main">
  <p:tag name="TIMING" val="|2"/>
</p:tagLst>
</file>

<file path=ppt/tags/tag21.xml><?xml version="1.0" encoding="utf-8"?>
<p:tagLst xmlns:a="http://schemas.openxmlformats.org/drawingml/2006/main" xmlns:r="http://schemas.openxmlformats.org/officeDocument/2006/relationships" xmlns:p="http://schemas.openxmlformats.org/presentationml/2006/main">
  <p:tag name="TIMING" val="|2.7|7.6|6.7|4.3"/>
</p:tagLst>
</file>

<file path=ppt/tags/tag22.xml><?xml version="1.0" encoding="utf-8"?>
<p:tagLst xmlns:a="http://schemas.openxmlformats.org/drawingml/2006/main" xmlns:r="http://schemas.openxmlformats.org/officeDocument/2006/relationships" xmlns:p="http://schemas.openxmlformats.org/presentationml/2006/main">
  <p:tag name="TIMING" val="|2.8"/>
</p:tagLst>
</file>

<file path=ppt/tags/tag23.xml><?xml version="1.0" encoding="utf-8"?>
<p:tagLst xmlns:a="http://schemas.openxmlformats.org/drawingml/2006/main" xmlns:r="http://schemas.openxmlformats.org/officeDocument/2006/relationships" xmlns:p="http://schemas.openxmlformats.org/presentationml/2006/main">
  <p:tag name="TIMING" val="|2.4|11.1|12.9"/>
</p:tagLst>
</file>

<file path=ppt/tags/tag3.xml><?xml version="1.0" encoding="utf-8"?>
<p:tagLst xmlns:a="http://schemas.openxmlformats.org/drawingml/2006/main" xmlns:r="http://schemas.openxmlformats.org/officeDocument/2006/relationships" xmlns:p="http://schemas.openxmlformats.org/presentationml/2006/main">
  <p:tag name="TIMING" val="|1|4.8|1.8"/>
</p:tagLst>
</file>

<file path=ppt/tags/tag4.xml><?xml version="1.0" encoding="utf-8"?>
<p:tagLst xmlns:a="http://schemas.openxmlformats.org/drawingml/2006/main" xmlns:r="http://schemas.openxmlformats.org/officeDocument/2006/relationships" xmlns:p="http://schemas.openxmlformats.org/presentationml/2006/main">
  <p:tag name="TIMING" val="|1.3|12"/>
</p:tagLst>
</file>

<file path=ppt/tags/tag5.xml><?xml version="1.0" encoding="utf-8"?>
<p:tagLst xmlns:a="http://schemas.openxmlformats.org/drawingml/2006/main" xmlns:r="http://schemas.openxmlformats.org/officeDocument/2006/relationships" xmlns:p="http://schemas.openxmlformats.org/presentationml/2006/main">
  <p:tag name="TIMING" val="|2.2|3.5|8.8|2.6|3.9|3.7|4.2|4.1|7.7|5.5"/>
</p:tagLst>
</file>

<file path=ppt/tags/tag6.xml><?xml version="1.0" encoding="utf-8"?>
<p:tagLst xmlns:a="http://schemas.openxmlformats.org/drawingml/2006/main" xmlns:r="http://schemas.openxmlformats.org/officeDocument/2006/relationships" xmlns:p="http://schemas.openxmlformats.org/presentationml/2006/main">
  <p:tag name="TIMING" val="|1.3|9.1"/>
</p:tagLst>
</file>

<file path=ppt/tags/tag7.xml><?xml version="1.0" encoding="utf-8"?>
<p:tagLst xmlns:a="http://schemas.openxmlformats.org/drawingml/2006/main" xmlns:r="http://schemas.openxmlformats.org/officeDocument/2006/relationships" xmlns:p="http://schemas.openxmlformats.org/presentationml/2006/main">
  <p:tag name="TIMING" val="|5.4|7.9|1.7"/>
</p:tagLst>
</file>

<file path=ppt/tags/tag8.xml><?xml version="1.0" encoding="utf-8"?>
<p:tagLst xmlns:a="http://schemas.openxmlformats.org/drawingml/2006/main" xmlns:r="http://schemas.openxmlformats.org/officeDocument/2006/relationships" xmlns:p="http://schemas.openxmlformats.org/presentationml/2006/main">
  <p:tag name="TIMING" val="|2.7|10.1|12.7"/>
</p:tagLst>
</file>

<file path=ppt/tags/tag9.xml><?xml version="1.0" encoding="utf-8"?>
<p:tagLst xmlns:a="http://schemas.openxmlformats.org/drawingml/2006/main" xmlns:r="http://schemas.openxmlformats.org/officeDocument/2006/relationships" xmlns:p="http://schemas.openxmlformats.org/presentationml/2006/main">
  <p:tag name="TIMING" val="|1.3|23.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{37F11645-C91B-4303-8DD0-E01C18617580}tf00934815_win32</Template>
  <TotalTime>275</TotalTime>
  <Words>1704</Words>
  <Application>Microsoft Office PowerPoint</Application>
  <PresentationFormat>Widescreen</PresentationFormat>
  <Paragraphs>111</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Goudy Old Style</vt:lpstr>
      <vt:lpstr>inherit</vt:lpstr>
      <vt:lpstr>Inter</vt:lpstr>
      <vt:lpstr>Open Sans</vt:lpstr>
      <vt:lpstr>Wingdings 2</vt:lpstr>
      <vt:lpstr>SlateVTI</vt:lpstr>
      <vt:lpstr>Streaming Services - Netflix</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I began to work with our group, we decided we wanted to put an emphasis on how shows and movies have changed through the decades.</vt:lpstr>
      <vt:lpstr> I decided to run a stepwise regression to see what the strongest correlating factors were given for ‘release year’. The  Strongest correlations shown were:</vt:lpstr>
      <vt:lpstr>After considering the exploratory tests we decided to examine the following three questions:</vt:lpstr>
      <vt:lpstr>The first thing that I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Summer Kenney</dc:creator>
  <cp:lastModifiedBy>Summer Kenney</cp:lastModifiedBy>
  <cp:revision>9</cp:revision>
  <dcterms:created xsi:type="dcterms:W3CDTF">2022-08-26T15:23:35Z</dcterms:created>
  <dcterms:modified xsi:type="dcterms:W3CDTF">2022-08-27T14:08:39Z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